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3" r:id="rId4"/>
    <p:sldId id="264" r:id="rId5"/>
    <p:sldId id="266" r:id="rId6"/>
    <p:sldId id="267" r:id="rId7"/>
    <p:sldId id="265" r:id="rId8"/>
    <p:sldId id="261"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CC8202AA-0E07-497C-928D-15E89444790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6D6F5FF-BE3A-4FB6-A11C-46286CEDBC73}">
      <dgm:prSet/>
      <dgm:spPr/>
      <dgm:t>
        <a:bodyPr/>
        <a:lstStyle/>
        <a:p>
          <a:pPr>
            <a:lnSpc>
              <a:spcPct val="100000"/>
            </a:lnSpc>
          </a:pPr>
          <a:r>
            <a:rPr lang="en-US" dirty="0"/>
            <a:t>Technology is resulting in a lack of </a:t>
          </a:r>
          <a:r>
            <a:rPr lang="en-US" dirty="0">
              <a:latin typeface="Calibri Light" panose="020F0302020204030204"/>
            </a:rPr>
            <a:t>exercise</a:t>
          </a:r>
          <a:r>
            <a:rPr lang="en-US" dirty="0"/>
            <a:t>. People would much rather just relax and message their friends or play games than </a:t>
          </a:r>
          <a:r>
            <a:rPr lang="en-US" dirty="0">
              <a:latin typeface="Calibri Light" panose="020F0302020204030204"/>
            </a:rPr>
            <a:t>exercising</a:t>
          </a:r>
          <a:r>
            <a:rPr lang="en-US" dirty="0"/>
            <a:t>.</a:t>
          </a:r>
        </a:p>
      </dgm:t>
    </dgm:pt>
    <dgm:pt modelId="{14A541DC-9BE8-4E9E-A53D-6FB37E86F98B}" type="parTrans" cxnId="{73CFB5E4-4CA8-4802-82D4-43B94E60BC81}">
      <dgm:prSet/>
      <dgm:spPr/>
      <dgm:t>
        <a:bodyPr/>
        <a:lstStyle/>
        <a:p>
          <a:endParaRPr lang="en-US"/>
        </a:p>
      </dgm:t>
    </dgm:pt>
    <dgm:pt modelId="{50C8723D-9604-435F-B4F2-6BFD2203B936}" type="sibTrans" cxnId="{73CFB5E4-4CA8-4802-82D4-43B94E60BC81}">
      <dgm:prSet/>
      <dgm:spPr/>
      <dgm:t>
        <a:bodyPr/>
        <a:lstStyle/>
        <a:p>
          <a:endParaRPr lang="en-US"/>
        </a:p>
      </dgm:t>
    </dgm:pt>
    <dgm:pt modelId="{7415B361-42C8-4610-B43D-C3D89C9A70C4}">
      <dgm:prSet/>
      <dgm:spPr/>
      <dgm:t>
        <a:bodyPr/>
        <a:lstStyle/>
        <a:p>
          <a:pPr rtl="0">
            <a:lnSpc>
              <a:spcPct val="100000"/>
            </a:lnSpc>
          </a:pPr>
          <a:r>
            <a:rPr lang="en-US" dirty="0"/>
            <a:t>Today we have more health care technologies </a:t>
          </a:r>
          <a:r>
            <a:rPr lang="en-US" dirty="0">
              <a:latin typeface="Calibri Light" panose="020F0302020204030204"/>
            </a:rPr>
            <a:t>than</a:t>
          </a:r>
          <a:r>
            <a:rPr lang="en-US" dirty="0"/>
            <a:t> </a:t>
          </a:r>
          <a:r>
            <a:rPr lang="en-US" dirty="0">
              <a:latin typeface="Calibri Light" panose="020F0302020204030204"/>
            </a:rPr>
            <a:t>in the past</a:t>
          </a:r>
          <a:r>
            <a:rPr lang="en-US" dirty="0"/>
            <a:t>. But the reason behind the </a:t>
          </a:r>
          <a:r>
            <a:rPr lang="en-US" dirty="0">
              <a:latin typeface="Calibri Light" panose="020F0302020204030204"/>
            </a:rPr>
            <a:t>increase in amount of health technologies is because of other tech causing are health to deteriorate.</a:t>
          </a:r>
        </a:p>
      </dgm:t>
    </dgm:pt>
    <dgm:pt modelId="{E8A5B727-7E22-4B2A-B856-0FD21136B6BE}" type="parTrans" cxnId="{ADBF313E-132A-450D-AADE-9D46AB529DA0}">
      <dgm:prSet/>
      <dgm:spPr/>
      <dgm:t>
        <a:bodyPr/>
        <a:lstStyle/>
        <a:p>
          <a:endParaRPr lang="en-US"/>
        </a:p>
      </dgm:t>
    </dgm:pt>
    <dgm:pt modelId="{98B52280-6185-4AE7-88AF-052300A18BDE}" type="sibTrans" cxnId="{ADBF313E-132A-450D-AADE-9D46AB529DA0}">
      <dgm:prSet/>
      <dgm:spPr/>
      <dgm:t>
        <a:bodyPr/>
        <a:lstStyle/>
        <a:p>
          <a:endParaRPr lang="en-US"/>
        </a:p>
      </dgm:t>
    </dgm:pt>
    <dgm:pt modelId="{98F1A649-E701-49BE-82AB-085FF793D47D}">
      <dgm:prSet/>
      <dgm:spPr/>
      <dgm:t>
        <a:bodyPr/>
        <a:lstStyle/>
        <a:p>
          <a:pPr>
            <a:lnSpc>
              <a:spcPct val="100000"/>
            </a:lnSpc>
          </a:pPr>
          <a:r>
            <a:rPr lang="en-US" dirty="0"/>
            <a:t>They lived their life longer without technology but today after technology the average human age is reducing.</a:t>
          </a:r>
        </a:p>
      </dgm:t>
    </dgm:pt>
    <dgm:pt modelId="{19FC0E4B-427C-41AB-AA29-D60D3157BD4A}" type="parTrans" cxnId="{43298422-EAF7-4364-82D0-9B88C080A8E1}">
      <dgm:prSet/>
      <dgm:spPr/>
      <dgm:t>
        <a:bodyPr/>
        <a:lstStyle/>
        <a:p>
          <a:endParaRPr lang="en-US"/>
        </a:p>
      </dgm:t>
    </dgm:pt>
    <dgm:pt modelId="{513FF99A-87A4-4DFC-8E74-88FDAC77B80A}" type="sibTrans" cxnId="{43298422-EAF7-4364-82D0-9B88C080A8E1}">
      <dgm:prSet/>
      <dgm:spPr/>
      <dgm:t>
        <a:bodyPr/>
        <a:lstStyle/>
        <a:p>
          <a:endParaRPr lang="en-US"/>
        </a:p>
      </dgm:t>
    </dgm:pt>
    <dgm:pt modelId="{A987AE34-B13C-45C0-925E-2BC68F307C18}">
      <dgm:prSet phldr="0"/>
      <dgm:spPr/>
      <dgm:t>
        <a:bodyPr/>
        <a:lstStyle/>
        <a:p>
          <a:pPr>
            <a:lnSpc>
              <a:spcPct val="100000"/>
            </a:lnSpc>
          </a:pPr>
          <a:r>
            <a:rPr lang="en-US" dirty="0">
              <a:latin typeface="Calibri Light" panose="020F0302020204030204"/>
            </a:rPr>
            <a:t> In</a:t>
          </a:r>
          <a:r>
            <a:rPr lang="en-US" dirty="0"/>
            <a:t> old times people have less electric equipment for house and fieldwork.</a:t>
          </a:r>
          <a:r>
            <a:rPr lang="en-US" dirty="0">
              <a:latin typeface="Calibri Light" panose="020F0302020204030204"/>
            </a:rPr>
            <a:t> Before,</a:t>
          </a:r>
          <a:r>
            <a:rPr lang="en-US" dirty="0"/>
            <a:t> </a:t>
          </a:r>
          <a:r>
            <a:rPr lang="en-US" dirty="0">
              <a:latin typeface="Calibri Light" panose="020F0302020204030204"/>
            </a:rPr>
            <a:t>people's physical</a:t>
          </a:r>
          <a:r>
            <a:rPr lang="en-US" dirty="0"/>
            <a:t> stamina is better than today’s fitness.</a:t>
          </a:r>
        </a:p>
      </dgm:t>
    </dgm:pt>
    <dgm:pt modelId="{FC85A137-D39C-4F28-8A15-6B0037600D14}" type="parTrans" cxnId="{D2BEAD12-EB40-40C3-BFA0-0BAA4DE55F13}">
      <dgm:prSet/>
      <dgm:spPr/>
    </dgm:pt>
    <dgm:pt modelId="{0CE7327A-AAF9-4B27-8C6E-B71C1FD748BE}" type="sibTrans" cxnId="{D2BEAD12-EB40-40C3-BFA0-0BAA4DE55F13}">
      <dgm:prSet/>
      <dgm:spPr/>
    </dgm:pt>
    <dgm:pt modelId="{4270CBE3-5B07-4923-9632-40D2432CBB2F}" type="pres">
      <dgm:prSet presAssocID="{CC8202AA-0E07-497C-928D-15E894447900}" presName="root" presStyleCnt="0">
        <dgm:presLayoutVars>
          <dgm:dir/>
          <dgm:resizeHandles val="exact"/>
        </dgm:presLayoutVars>
      </dgm:prSet>
      <dgm:spPr/>
    </dgm:pt>
    <dgm:pt modelId="{4221AD5C-95F8-4E23-B0C0-79F6C99F2A9A}" type="pres">
      <dgm:prSet presAssocID="{36D6F5FF-BE3A-4FB6-A11C-46286CEDBC73}" presName="compNode" presStyleCnt="0"/>
      <dgm:spPr/>
    </dgm:pt>
    <dgm:pt modelId="{ED29DAED-9573-4673-99C2-1FAA2B3C23E9}" type="pres">
      <dgm:prSet presAssocID="{36D6F5FF-BE3A-4FB6-A11C-46286CEDBC73}" presName="bgRect" presStyleLbl="bgShp" presStyleIdx="0" presStyleCnt="4"/>
      <dgm:spPr/>
    </dgm:pt>
    <dgm:pt modelId="{CBA95087-D5E2-4E5A-A24A-E7374902D8F6}" type="pres">
      <dgm:prSet presAssocID="{36D6F5FF-BE3A-4FB6-A11C-46286CEDBC7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Face with Solid Fill"/>
        </a:ext>
      </dgm:extLst>
    </dgm:pt>
    <dgm:pt modelId="{A8BF3885-8850-4903-AD0F-9436C947170C}" type="pres">
      <dgm:prSet presAssocID="{36D6F5FF-BE3A-4FB6-A11C-46286CEDBC73}" presName="spaceRect" presStyleCnt="0"/>
      <dgm:spPr/>
    </dgm:pt>
    <dgm:pt modelId="{5C95A5AD-7319-479C-8313-128A28EF9B3F}" type="pres">
      <dgm:prSet presAssocID="{36D6F5FF-BE3A-4FB6-A11C-46286CEDBC73}" presName="parTx" presStyleLbl="revTx" presStyleIdx="0" presStyleCnt="4">
        <dgm:presLayoutVars>
          <dgm:chMax val="0"/>
          <dgm:chPref val="0"/>
        </dgm:presLayoutVars>
      </dgm:prSet>
      <dgm:spPr/>
    </dgm:pt>
    <dgm:pt modelId="{442CFFC6-D0C8-4A71-8202-E3AEBB06488E}" type="pres">
      <dgm:prSet presAssocID="{50C8723D-9604-435F-B4F2-6BFD2203B936}" presName="sibTrans" presStyleCnt="0"/>
      <dgm:spPr/>
    </dgm:pt>
    <dgm:pt modelId="{5D5FF3F5-AAA9-42D3-BA01-9DA772C39857}" type="pres">
      <dgm:prSet presAssocID="{7415B361-42C8-4610-B43D-C3D89C9A70C4}" presName="compNode" presStyleCnt="0"/>
      <dgm:spPr/>
    </dgm:pt>
    <dgm:pt modelId="{FDF7F7FA-FF61-413A-B2BB-D5A05FFA1E92}" type="pres">
      <dgm:prSet presAssocID="{7415B361-42C8-4610-B43D-C3D89C9A70C4}" presName="bgRect" presStyleLbl="bgShp" presStyleIdx="1" presStyleCnt="4"/>
      <dgm:spPr/>
    </dgm:pt>
    <dgm:pt modelId="{0E4F7F5F-F593-443A-8222-4FED3A71BA94}" type="pres">
      <dgm:prSet presAssocID="{7415B361-42C8-4610-B43D-C3D89C9A70C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1BB3149F-7B53-429D-8292-43E2D1CAAF2D}" type="pres">
      <dgm:prSet presAssocID="{7415B361-42C8-4610-B43D-C3D89C9A70C4}" presName="spaceRect" presStyleCnt="0"/>
      <dgm:spPr/>
    </dgm:pt>
    <dgm:pt modelId="{53F70704-A5F7-47C5-A573-CCF55C2BE5DB}" type="pres">
      <dgm:prSet presAssocID="{7415B361-42C8-4610-B43D-C3D89C9A70C4}" presName="parTx" presStyleLbl="revTx" presStyleIdx="1" presStyleCnt="4">
        <dgm:presLayoutVars>
          <dgm:chMax val="0"/>
          <dgm:chPref val="0"/>
        </dgm:presLayoutVars>
      </dgm:prSet>
      <dgm:spPr/>
    </dgm:pt>
    <dgm:pt modelId="{D1D0901D-14FE-4C8A-AB09-4AF3AA005779}" type="pres">
      <dgm:prSet presAssocID="{98B52280-6185-4AE7-88AF-052300A18BDE}" presName="sibTrans" presStyleCnt="0"/>
      <dgm:spPr/>
    </dgm:pt>
    <dgm:pt modelId="{E94B88D1-7FBA-44DD-93B5-6E50C167EF40}" type="pres">
      <dgm:prSet presAssocID="{A987AE34-B13C-45C0-925E-2BC68F307C18}" presName="compNode" presStyleCnt="0"/>
      <dgm:spPr/>
    </dgm:pt>
    <dgm:pt modelId="{E0CA333C-8622-4FCF-96D6-DF651046D1CB}" type="pres">
      <dgm:prSet presAssocID="{A987AE34-B13C-45C0-925E-2BC68F307C18}" presName="bgRect" presStyleLbl="bgShp" presStyleIdx="2" presStyleCnt="4"/>
      <dgm:spPr/>
    </dgm:pt>
    <dgm:pt modelId="{DD033898-2162-4530-9812-F95C50C9A588}" type="pres">
      <dgm:prSet presAssocID="{A987AE34-B13C-45C0-925E-2BC68F307C18}" presName="iconRect" presStyleLbl="node1" presStyleIdx="2" presStyleCnt="4"/>
      <dgm:spPr/>
    </dgm:pt>
    <dgm:pt modelId="{F173B212-D1F4-4638-9CA3-ECAEBE9ABA4B}" type="pres">
      <dgm:prSet presAssocID="{A987AE34-B13C-45C0-925E-2BC68F307C18}" presName="spaceRect" presStyleCnt="0"/>
      <dgm:spPr/>
    </dgm:pt>
    <dgm:pt modelId="{0D768D82-3EF7-46B1-85C8-E4F432397DA9}" type="pres">
      <dgm:prSet presAssocID="{A987AE34-B13C-45C0-925E-2BC68F307C18}" presName="parTx" presStyleLbl="revTx" presStyleIdx="2" presStyleCnt="4">
        <dgm:presLayoutVars>
          <dgm:chMax val="0"/>
          <dgm:chPref val="0"/>
        </dgm:presLayoutVars>
      </dgm:prSet>
      <dgm:spPr/>
    </dgm:pt>
    <dgm:pt modelId="{7AC73218-2C5C-4BE4-B012-7F0EB55FEF67}" type="pres">
      <dgm:prSet presAssocID="{0CE7327A-AAF9-4B27-8C6E-B71C1FD748BE}" presName="sibTrans" presStyleCnt="0"/>
      <dgm:spPr/>
    </dgm:pt>
    <dgm:pt modelId="{CD12C43B-ED17-4FAD-9329-861B3984E360}" type="pres">
      <dgm:prSet presAssocID="{98F1A649-E701-49BE-82AB-085FF793D47D}" presName="compNode" presStyleCnt="0"/>
      <dgm:spPr/>
    </dgm:pt>
    <dgm:pt modelId="{30B33238-1887-4F6B-9453-51E2ACBB9E3B}" type="pres">
      <dgm:prSet presAssocID="{98F1A649-E701-49BE-82AB-085FF793D47D}" presName="bgRect" presStyleLbl="bgShp" presStyleIdx="3" presStyleCnt="4"/>
      <dgm:spPr/>
    </dgm:pt>
    <dgm:pt modelId="{E6702410-1423-4C61-A72E-1B3039194211}" type="pres">
      <dgm:prSet presAssocID="{98F1A649-E701-49BE-82AB-085FF793D47D}"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NA"/>
        </a:ext>
      </dgm:extLst>
    </dgm:pt>
    <dgm:pt modelId="{0227FDE3-EB7C-478E-B651-38989F560E0E}" type="pres">
      <dgm:prSet presAssocID="{98F1A649-E701-49BE-82AB-085FF793D47D}" presName="spaceRect" presStyleCnt="0"/>
      <dgm:spPr/>
    </dgm:pt>
    <dgm:pt modelId="{C734F55D-4F01-4BBB-8484-39D378675DC4}" type="pres">
      <dgm:prSet presAssocID="{98F1A649-E701-49BE-82AB-085FF793D47D}" presName="parTx" presStyleLbl="revTx" presStyleIdx="3" presStyleCnt="4">
        <dgm:presLayoutVars>
          <dgm:chMax val="0"/>
          <dgm:chPref val="0"/>
        </dgm:presLayoutVars>
      </dgm:prSet>
      <dgm:spPr/>
    </dgm:pt>
  </dgm:ptLst>
  <dgm:cxnLst>
    <dgm:cxn modelId="{D2BEAD12-EB40-40C3-BFA0-0BAA4DE55F13}" srcId="{CC8202AA-0E07-497C-928D-15E894447900}" destId="{A987AE34-B13C-45C0-925E-2BC68F307C18}" srcOrd="2" destOrd="0" parTransId="{FC85A137-D39C-4F28-8A15-6B0037600D14}" sibTransId="{0CE7327A-AAF9-4B27-8C6E-B71C1FD748BE}"/>
    <dgm:cxn modelId="{43298422-EAF7-4364-82D0-9B88C080A8E1}" srcId="{CC8202AA-0E07-497C-928D-15E894447900}" destId="{98F1A649-E701-49BE-82AB-085FF793D47D}" srcOrd="3" destOrd="0" parTransId="{19FC0E4B-427C-41AB-AA29-D60D3157BD4A}" sibTransId="{513FF99A-87A4-4DFC-8E74-88FDAC77B80A}"/>
    <dgm:cxn modelId="{5CEFBE22-1498-4EB4-AA04-6A5C94AB46F4}" type="presOf" srcId="{CC8202AA-0E07-497C-928D-15E894447900}" destId="{4270CBE3-5B07-4923-9632-40D2432CBB2F}" srcOrd="0" destOrd="0" presId="urn:microsoft.com/office/officeart/2018/2/layout/IconVerticalSolidList"/>
    <dgm:cxn modelId="{7F60672B-2A75-471D-90DF-07AE49E1152F}" type="presOf" srcId="{7415B361-42C8-4610-B43D-C3D89C9A70C4}" destId="{53F70704-A5F7-47C5-A573-CCF55C2BE5DB}" srcOrd="0" destOrd="0" presId="urn:microsoft.com/office/officeart/2018/2/layout/IconVerticalSolidList"/>
    <dgm:cxn modelId="{ADBF313E-132A-450D-AADE-9D46AB529DA0}" srcId="{CC8202AA-0E07-497C-928D-15E894447900}" destId="{7415B361-42C8-4610-B43D-C3D89C9A70C4}" srcOrd="1" destOrd="0" parTransId="{E8A5B727-7E22-4B2A-B856-0FD21136B6BE}" sibTransId="{98B52280-6185-4AE7-88AF-052300A18BDE}"/>
    <dgm:cxn modelId="{EC9CC047-E5D9-4FAA-AE3D-41B7566B31AB}" type="presOf" srcId="{A987AE34-B13C-45C0-925E-2BC68F307C18}" destId="{0D768D82-3EF7-46B1-85C8-E4F432397DA9}" srcOrd="0" destOrd="0" presId="urn:microsoft.com/office/officeart/2018/2/layout/IconVerticalSolidList"/>
    <dgm:cxn modelId="{46BB4778-EAD4-4BF0-9A39-3356FAF97C93}" type="presOf" srcId="{36D6F5FF-BE3A-4FB6-A11C-46286CEDBC73}" destId="{5C95A5AD-7319-479C-8313-128A28EF9B3F}" srcOrd="0" destOrd="0" presId="urn:microsoft.com/office/officeart/2018/2/layout/IconVerticalSolidList"/>
    <dgm:cxn modelId="{75BDB9DF-E28A-4B5D-BAE5-9C0CD2C4FBB3}" type="presOf" srcId="{98F1A649-E701-49BE-82AB-085FF793D47D}" destId="{C734F55D-4F01-4BBB-8484-39D378675DC4}" srcOrd="0" destOrd="0" presId="urn:microsoft.com/office/officeart/2018/2/layout/IconVerticalSolidList"/>
    <dgm:cxn modelId="{73CFB5E4-4CA8-4802-82D4-43B94E60BC81}" srcId="{CC8202AA-0E07-497C-928D-15E894447900}" destId="{36D6F5FF-BE3A-4FB6-A11C-46286CEDBC73}" srcOrd="0" destOrd="0" parTransId="{14A541DC-9BE8-4E9E-A53D-6FB37E86F98B}" sibTransId="{50C8723D-9604-435F-B4F2-6BFD2203B936}"/>
    <dgm:cxn modelId="{F450CCFD-AC7E-4781-9F77-64FD607F12B0}" type="presParOf" srcId="{4270CBE3-5B07-4923-9632-40D2432CBB2F}" destId="{4221AD5C-95F8-4E23-B0C0-79F6C99F2A9A}" srcOrd="0" destOrd="0" presId="urn:microsoft.com/office/officeart/2018/2/layout/IconVerticalSolidList"/>
    <dgm:cxn modelId="{BA0E78EB-6F42-4B96-AD79-9E58767D188D}" type="presParOf" srcId="{4221AD5C-95F8-4E23-B0C0-79F6C99F2A9A}" destId="{ED29DAED-9573-4673-99C2-1FAA2B3C23E9}" srcOrd="0" destOrd="0" presId="urn:microsoft.com/office/officeart/2018/2/layout/IconVerticalSolidList"/>
    <dgm:cxn modelId="{EB7222A9-D35F-43D5-A835-0DF08C502B38}" type="presParOf" srcId="{4221AD5C-95F8-4E23-B0C0-79F6C99F2A9A}" destId="{CBA95087-D5E2-4E5A-A24A-E7374902D8F6}" srcOrd="1" destOrd="0" presId="urn:microsoft.com/office/officeart/2018/2/layout/IconVerticalSolidList"/>
    <dgm:cxn modelId="{8F53A007-3E1D-4D38-A792-813A8A218103}" type="presParOf" srcId="{4221AD5C-95F8-4E23-B0C0-79F6C99F2A9A}" destId="{A8BF3885-8850-4903-AD0F-9436C947170C}" srcOrd="2" destOrd="0" presId="urn:microsoft.com/office/officeart/2018/2/layout/IconVerticalSolidList"/>
    <dgm:cxn modelId="{709A3577-16DC-4441-A159-426BFB5EC809}" type="presParOf" srcId="{4221AD5C-95F8-4E23-B0C0-79F6C99F2A9A}" destId="{5C95A5AD-7319-479C-8313-128A28EF9B3F}" srcOrd="3" destOrd="0" presId="urn:microsoft.com/office/officeart/2018/2/layout/IconVerticalSolidList"/>
    <dgm:cxn modelId="{04807EC8-1B4B-4171-8D78-203653C21467}" type="presParOf" srcId="{4270CBE3-5B07-4923-9632-40D2432CBB2F}" destId="{442CFFC6-D0C8-4A71-8202-E3AEBB06488E}" srcOrd="1" destOrd="0" presId="urn:microsoft.com/office/officeart/2018/2/layout/IconVerticalSolidList"/>
    <dgm:cxn modelId="{AFAE6DC7-4113-42D3-920C-89E71B65570A}" type="presParOf" srcId="{4270CBE3-5B07-4923-9632-40D2432CBB2F}" destId="{5D5FF3F5-AAA9-42D3-BA01-9DA772C39857}" srcOrd="2" destOrd="0" presId="urn:microsoft.com/office/officeart/2018/2/layout/IconVerticalSolidList"/>
    <dgm:cxn modelId="{664B9B45-105E-44FC-A5DD-441DB1FFC2BF}" type="presParOf" srcId="{5D5FF3F5-AAA9-42D3-BA01-9DA772C39857}" destId="{FDF7F7FA-FF61-413A-B2BB-D5A05FFA1E92}" srcOrd="0" destOrd="0" presId="urn:microsoft.com/office/officeart/2018/2/layout/IconVerticalSolidList"/>
    <dgm:cxn modelId="{94C5F7FD-96D1-4376-AF03-F4AFFB8D21E7}" type="presParOf" srcId="{5D5FF3F5-AAA9-42D3-BA01-9DA772C39857}" destId="{0E4F7F5F-F593-443A-8222-4FED3A71BA94}" srcOrd="1" destOrd="0" presId="urn:microsoft.com/office/officeart/2018/2/layout/IconVerticalSolidList"/>
    <dgm:cxn modelId="{4BB5D5A8-43C3-4E2E-8B49-3805211895A9}" type="presParOf" srcId="{5D5FF3F5-AAA9-42D3-BA01-9DA772C39857}" destId="{1BB3149F-7B53-429D-8292-43E2D1CAAF2D}" srcOrd="2" destOrd="0" presId="urn:microsoft.com/office/officeart/2018/2/layout/IconVerticalSolidList"/>
    <dgm:cxn modelId="{9B8BD134-FBF3-497D-8A4E-2FBB4E360B2E}" type="presParOf" srcId="{5D5FF3F5-AAA9-42D3-BA01-9DA772C39857}" destId="{53F70704-A5F7-47C5-A573-CCF55C2BE5DB}" srcOrd="3" destOrd="0" presId="urn:microsoft.com/office/officeart/2018/2/layout/IconVerticalSolidList"/>
    <dgm:cxn modelId="{9DA75119-2623-4905-81A1-D8D918793746}" type="presParOf" srcId="{4270CBE3-5B07-4923-9632-40D2432CBB2F}" destId="{D1D0901D-14FE-4C8A-AB09-4AF3AA005779}" srcOrd="3" destOrd="0" presId="urn:microsoft.com/office/officeart/2018/2/layout/IconVerticalSolidList"/>
    <dgm:cxn modelId="{FE0BF7B9-0F11-44C6-B510-EFA38244C746}" type="presParOf" srcId="{4270CBE3-5B07-4923-9632-40D2432CBB2F}" destId="{E94B88D1-7FBA-44DD-93B5-6E50C167EF40}" srcOrd="4" destOrd="0" presId="urn:microsoft.com/office/officeart/2018/2/layout/IconVerticalSolidList"/>
    <dgm:cxn modelId="{C7FD44A6-7416-4283-9BDD-55A10636743D}" type="presParOf" srcId="{E94B88D1-7FBA-44DD-93B5-6E50C167EF40}" destId="{E0CA333C-8622-4FCF-96D6-DF651046D1CB}" srcOrd="0" destOrd="0" presId="urn:microsoft.com/office/officeart/2018/2/layout/IconVerticalSolidList"/>
    <dgm:cxn modelId="{9BF1B351-365F-415A-BF5B-19FE559D15B1}" type="presParOf" srcId="{E94B88D1-7FBA-44DD-93B5-6E50C167EF40}" destId="{DD033898-2162-4530-9812-F95C50C9A588}" srcOrd="1" destOrd="0" presId="urn:microsoft.com/office/officeart/2018/2/layout/IconVerticalSolidList"/>
    <dgm:cxn modelId="{33A5A492-9B16-4A5F-A4B0-53B9325E15FF}" type="presParOf" srcId="{E94B88D1-7FBA-44DD-93B5-6E50C167EF40}" destId="{F173B212-D1F4-4638-9CA3-ECAEBE9ABA4B}" srcOrd="2" destOrd="0" presId="urn:microsoft.com/office/officeart/2018/2/layout/IconVerticalSolidList"/>
    <dgm:cxn modelId="{8791C14E-6024-48A0-8D8F-E6DF2A2CC50B}" type="presParOf" srcId="{E94B88D1-7FBA-44DD-93B5-6E50C167EF40}" destId="{0D768D82-3EF7-46B1-85C8-E4F432397DA9}" srcOrd="3" destOrd="0" presId="urn:microsoft.com/office/officeart/2018/2/layout/IconVerticalSolidList"/>
    <dgm:cxn modelId="{2442A40A-63F4-4961-BE44-80372B234301}" type="presParOf" srcId="{4270CBE3-5B07-4923-9632-40D2432CBB2F}" destId="{7AC73218-2C5C-4BE4-B012-7F0EB55FEF67}" srcOrd="5" destOrd="0" presId="urn:microsoft.com/office/officeart/2018/2/layout/IconVerticalSolidList"/>
    <dgm:cxn modelId="{8A91BE46-CAD1-429D-9496-CF84864DCC17}" type="presParOf" srcId="{4270CBE3-5B07-4923-9632-40D2432CBB2F}" destId="{CD12C43B-ED17-4FAD-9329-861B3984E360}" srcOrd="6" destOrd="0" presId="urn:microsoft.com/office/officeart/2018/2/layout/IconVerticalSolidList"/>
    <dgm:cxn modelId="{B97E0A34-24D1-44A6-BDA9-31A80467D565}" type="presParOf" srcId="{CD12C43B-ED17-4FAD-9329-861B3984E360}" destId="{30B33238-1887-4F6B-9453-51E2ACBB9E3B}" srcOrd="0" destOrd="0" presId="urn:microsoft.com/office/officeart/2018/2/layout/IconVerticalSolidList"/>
    <dgm:cxn modelId="{0718E956-F26B-476D-AC46-7BD6134C834B}" type="presParOf" srcId="{CD12C43B-ED17-4FAD-9329-861B3984E360}" destId="{E6702410-1423-4C61-A72E-1B3039194211}" srcOrd="1" destOrd="0" presId="urn:microsoft.com/office/officeart/2018/2/layout/IconVerticalSolidList"/>
    <dgm:cxn modelId="{D0AB5A50-F777-461F-90AD-C105778EFB24}" type="presParOf" srcId="{CD12C43B-ED17-4FAD-9329-861B3984E360}" destId="{0227FDE3-EB7C-478E-B651-38989F560E0E}" srcOrd="2" destOrd="0" presId="urn:microsoft.com/office/officeart/2018/2/layout/IconVerticalSolidList"/>
    <dgm:cxn modelId="{8511B6F5-5D9A-488D-BED7-AA8168973461}" type="presParOf" srcId="{CD12C43B-ED17-4FAD-9329-861B3984E360}" destId="{C734F55D-4F01-4BBB-8484-39D378675D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9DAED-9573-4673-99C2-1FAA2B3C23E9}">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A95087-D5E2-4E5A-A24A-E7374902D8F6}">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C95A5AD-7319-479C-8313-128A28EF9B3F}">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dirty="0"/>
            <a:t>Technology is resulting in a lack of </a:t>
          </a:r>
          <a:r>
            <a:rPr lang="en-US" sz="1500" kern="1200" dirty="0">
              <a:latin typeface="Calibri Light" panose="020F0302020204030204"/>
            </a:rPr>
            <a:t>exercise</a:t>
          </a:r>
          <a:r>
            <a:rPr lang="en-US" sz="1500" kern="1200" dirty="0"/>
            <a:t>. People would much rather just relax and message their friends or play games than </a:t>
          </a:r>
          <a:r>
            <a:rPr lang="en-US" sz="1500" kern="1200" dirty="0">
              <a:latin typeface="Calibri Light" panose="020F0302020204030204"/>
            </a:rPr>
            <a:t>exercising</a:t>
          </a:r>
          <a:r>
            <a:rPr lang="en-US" sz="1500" kern="1200" dirty="0"/>
            <a:t>.</a:t>
          </a:r>
        </a:p>
      </dsp:txBody>
      <dsp:txXfrm>
        <a:off x="1429899" y="2442"/>
        <a:ext cx="5083704" cy="1238008"/>
      </dsp:txXfrm>
    </dsp:sp>
    <dsp:sp modelId="{FDF7F7FA-FF61-413A-B2BB-D5A05FFA1E92}">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4F7F5F-F593-443A-8222-4FED3A71BA94}">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F70704-A5F7-47C5-A573-CCF55C2BE5DB}">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rtl="0">
            <a:lnSpc>
              <a:spcPct val="100000"/>
            </a:lnSpc>
            <a:spcBef>
              <a:spcPct val="0"/>
            </a:spcBef>
            <a:spcAft>
              <a:spcPct val="35000"/>
            </a:spcAft>
            <a:buNone/>
          </a:pPr>
          <a:r>
            <a:rPr lang="en-US" sz="1500" kern="1200" dirty="0"/>
            <a:t>Today we have more health care technologies </a:t>
          </a:r>
          <a:r>
            <a:rPr lang="en-US" sz="1500" kern="1200" dirty="0">
              <a:latin typeface="Calibri Light" panose="020F0302020204030204"/>
            </a:rPr>
            <a:t>than</a:t>
          </a:r>
          <a:r>
            <a:rPr lang="en-US" sz="1500" kern="1200" dirty="0"/>
            <a:t> </a:t>
          </a:r>
          <a:r>
            <a:rPr lang="en-US" sz="1500" kern="1200" dirty="0">
              <a:latin typeface="Calibri Light" panose="020F0302020204030204"/>
            </a:rPr>
            <a:t>in the past</a:t>
          </a:r>
          <a:r>
            <a:rPr lang="en-US" sz="1500" kern="1200" dirty="0"/>
            <a:t>. But the reason behind the </a:t>
          </a:r>
          <a:r>
            <a:rPr lang="en-US" sz="1500" kern="1200" dirty="0">
              <a:latin typeface="Calibri Light" panose="020F0302020204030204"/>
            </a:rPr>
            <a:t>increase in amount of health technologies is because of other tech causing are health to deteriorate.</a:t>
          </a:r>
        </a:p>
      </dsp:txBody>
      <dsp:txXfrm>
        <a:off x="1429899" y="1549953"/>
        <a:ext cx="5083704" cy="1238008"/>
      </dsp:txXfrm>
    </dsp:sp>
    <dsp:sp modelId="{E0CA333C-8622-4FCF-96D6-DF651046D1CB}">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033898-2162-4530-9812-F95C50C9A588}">
      <dsp:nvSpPr>
        <dsp:cNvPr id="0" name=""/>
        <dsp:cNvSpPr/>
      </dsp:nvSpPr>
      <dsp:spPr>
        <a:xfrm>
          <a:off x="374497" y="3376015"/>
          <a:ext cx="680904" cy="680904"/>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768D82-3EF7-46B1-85C8-E4F432397DA9}">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Calibri Light" panose="020F0302020204030204"/>
            </a:rPr>
            <a:t> In</a:t>
          </a:r>
          <a:r>
            <a:rPr lang="en-US" sz="1500" kern="1200" dirty="0"/>
            <a:t> old times people have less electric equipment for house and fieldwork.</a:t>
          </a:r>
          <a:r>
            <a:rPr lang="en-US" sz="1500" kern="1200" dirty="0">
              <a:latin typeface="Calibri Light" panose="020F0302020204030204"/>
            </a:rPr>
            <a:t> Before,</a:t>
          </a:r>
          <a:r>
            <a:rPr lang="en-US" sz="1500" kern="1200" dirty="0"/>
            <a:t> </a:t>
          </a:r>
          <a:r>
            <a:rPr lang="en-US" sz="1500" kern="1200" dirty="0">
              <a:latin typeface="Calibri Light" panose="020F0302020204030204"/>
            </a:rPr>
            <a:t>people's physical</a:t>
          </a:r>
          <a:r>
            <a:rPr lang="en-US" sz="1500" kern="1200" dirty="0"/>
            <a:t> stamina is better than today’s fitness.</a:t>
          </a:r>
        </a:p>
      </dsp:txBody>
      <dsp:txXfrm>
        <a:off x="1429899" y="3097464"/>
        <a:ext cx="5083704" cy="1238008"/>
      </dsp:txXfrm>
    </dsp:sp>
    <dsp:sp modelId="{30B33238-1887-4F6B-9453-51E2ACBB9E3B}">
      <dsp:nvSpPr>
        <dsp:cNvPr id="0" name=""/>
        <dsp:cNvSpPr/>
      </dsp:nvSpPr>
      <dsp:spPr>
        <a:xfrm>
          <a:off x="0" y="4644974"/>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702410-1423-4C61-A72E-1B3039194211}">
      <dsp:nvSpPr>
        <dsp:cNvPr id="0" name=""/>
        <dsp:cNvSpPr/>
      </dsp:nvSpPr>
      <dsp:spPr>
        <a:xfrm>
          <a:off x="374497" y="4923526"/>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4F55D-4F01-4BBB-8484-39D378675DC4}">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marL="0" lvl="0" indent="0" algn="l" defTabSz="666750">
            <a:lnSpc>
              <a:spcPct val="100000"/>
            </a:lnSpc>
            <a:spcBef>
              <a:spcPct val="0"/>
            </a:spcBef>
            <a:spcAft>
              <a:spcPct val="35000"/>
            </a:spcAft>
            <a:buNone/>
          </a:pPr>
          <a:r>
            <a:rPr lang="en-US" sz="1500" kern="1200" dirty="0"/>
            <a:t>They lived their life longer without technology but today after technology the average human age is reducing.</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hyperlink" Target="http://www.new-educ.com/comment-la-technologie-a-change-la-facon-dont-nous-apprenons" TargetMode="External"/><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picture containing fireworks, rain&#10;&#10;Description generated with very high confidence">
            <a:extLst>
              <a:ext uri="{FF2B5EF4-FFF2-40B4-BE49-F238E27FC236}">
                <a16:creationId xmlns:a16="http://schemas.microsoft.com/office/drawing/2014/main" id="{FBE76986-A1C6-4434-8D6B-FCBD4968293F}"/>
              </a:ext>
            </a:extLst>
          </p:cNvPr>
          <p:cNvPicPr>
            <a:picLocks noChangeAspect="1"/>
          </p:cNvPicPr>
          <p:nvPr/>
        </p:nvPicPr>
        <p:blipFill>
          <a:blip r:embed="rId2"/>
          <a:stretch>
            <a:fillRect/>
          </a:stretch>
        </p:blipFill>
        <p:spPr>
          <a:xfrm>
            <a:off x="0" y="404"/>
            <a:ext cx="12256896" cy="6857190"/>
          </a:xfrm>
          <a:prstGeom prst="rect">
            <a:avLst/>
          </a:prstGeom>
        </p:spPr>
      </p:pic>
      <p:sp>
        <p:nvSpPr>
          <p:cNvPr id="6" name="TextBox 5">
            <a:extLst>
              <a:ext uri="{FF2B5EF4-FFF2-40B4-BE49-F238E27FC236}">
                <a16:creationId xmlns:a16="http://schemas.microsoft.com/office/drawing/2014/main" id="{B06FD77A-084D-4716-B655-12EDDE854EE4}"/>
              </a:ext>
            </a:extLst>
          </p:cNvPr>
          <p:cNvSpPr txBox="1"/>
          <p:nvPr/>
        </p:nvSpPr>
        <p:spPr>
          <a:xfrm>
            <a:off x="1529347" y="1155032"/>
            <a:ext cx="8598568"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000" dirty="0">
                <a:solidFill>
                  <a:srgbClr val="00FFD9"/>
                </a:solidFill>
                <a:cs typeface="Calibri"/>
              </a:rPr>
              <a:t>How has technology changed how we </a:t>
            </a:r>
            <a:r>
              <a:rPr lang="en-US" sz="4000">
                <a:solidFill>
                  <a:srgbClr val="00FFD9"/>
                </a:solidFill>
                <a:cs typeface="Calibri"/>
              </a:rPr>
              <a:t>live our </a:t>
            </a:r>
            <a:r>
              <a:rPr lang="en-US" sz="4000" dirty="0">
                <a:solidFill>
                  <a:srgbClr val="00FFD9"/>
                </a:solidFill>
                <a:cs typeface="Calibri"/>
              </a:rPr>
              <a:t>lives?</a:t>
            </a:r>
          </a:p>
        </p:txBody>
      </p:sp>
      <p:sp>
        <p:nvSpPr>
          <p:cNvPr id="7" name="TextBox 6">
            <a:extLst>
              <a:ext uri="{FF2B5EF4-FFF2-40B4-BE49-F238E27FC236}">
                <a16:creationId xmlns:a16="http://schemas.microsoft.com/office/drawing/2014/main" id="{35031E2E-607D-4CE4-BF7B-3D45B310F8C3}"/>
              </a:ext>
            </a:extLst>
          </p:cNvPr>
          <p:cNvSpPr txBox="1"/>
          <p:nvPr/>
        </p:nvSpPr>
        <p:spPr>
          <a:xfrm>
            <a:off x="9653170" y="5442118"/>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0FFD9"/>
                </a:solidFill>
              </a:rPr>
              <a:t>By </a:t>
            </a:r>
            <a:r>
              <a:rPr lang="en-US" sz="2400" dirty="0" err="1">
                <a:solidFill>
                  <a:srgbClr val="00FFD9"/>
                </a:solidFill>
              </a:rPr>
              <a:t>Niam</a:t>
            </a:r>
            <a:endParaRPr lang="en-US" sz="2400">
              <a:solidFill>
                <a:srgbClr val="00FFD9"/>
              </a:solidFill>
              <a:cs typeface="Calibri"/>
            </a:endParaRPr>
          </a:p>
        </p:txBody>
      </p:sp>
      <p:pic>
        <p:nvPicPr>
          <p:cNvPr id="3" name="Picture 4" descr="An open computer sitting on top of a table&#10;&#10;Description generated with very high confidence">
            <a:extLst>
              <a:ext uri="{FF2B5EF4-FFF2-40B4-BE49-F238E27FC236}">
                <a16:creationId xmlns:a16="http://schemas.microsoft.com/office/drawing/2014/main" id="{D5E7EFD7-0A85-434D-993C-EDC94E7B06D8}"/>
              </a:ext>
            </a:extLst>
          </p:cNvPr>
          <p:cNvPicPr>
            <a:picLocks noChangeAspect="1"/>
          </p:cNvPicPr>
          <p:nvPr/>
        </p:nvPicPr>
        <p:blipFill>
          <a:blip r:embed="rId3"/>
          <a:stretch>
            <a:fillRect/>
          </a:stretch>
        </p:blipFill>
        <p:spPr>
          <a:xfrm>
            <a:off x="2604655" y="2165692"/>
            <a:ext cx="6220690" cy="4798759"/>
          </a:xfrm>
          <a:prstGeom prst="rect">
            <a:avLst/>
          </a:prstGeom>
        </p:spPr>
      </p:pic>
      <p:sp>
        <p:nvSpPr>
          <p:cNvPr id="8" name="Rectangle 7">
            <a:extLst>
              <a:ext uri="{FF2B5EF4-FFF2-40B4-BE49-F238E27FC236}">
                <a16:creationId xmlns:a16="http://schemas.microsoft.com/office/drawing/2014/main" id="{E0A5D8CF-2821-4867-9234-06D1D1AB3CC7}"/>
              </a:ext>
            </a:extLst>
          </p:cNvPr>
          <p:cNvSpPr/>
          <p:nvPr/>
        </p:nvSpPr>
        <p:spPr>
          <a:xfrm>
            <a:off x="3589253" y="2633412"/>
            <a:ext cx="4323347" cy="254534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cs typeface="Calibri"/>
              </a:rPr>
              <a:t>Technnology has changed our lives by increasing the speed of time. Technology has made the impossible possible. It is everywhere in our daily lives.</a:t>
            </a:r>
          </a:p>
        </p:txBody>
      </p:sp>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62092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2165C8-DD76-4595-A21A-64BF20342323}"/>
              </a:ext>
            </a:extLst>
          </p:cNvPr>
          <p:cNvSpPr>
            <a:spLocks noGrp="1"/>
          </p:cNvSpPr>
          <p:nvPr>
            <p:ph type="title"/>
          </p:nvPr>
        </p:nvSpPr>
        <p:spPr>
          <a:xfrm>
            <a:off x="524256" y="4767072"/>
            <a:ext cx="6594189" cy="1625210"/>
          </a:xfrm>
        </p:spPr>
        <p:txBody>
          <a:bodyPr>
            <a:normAutofit fontScale="90000"/>
          </a:bodyPr>
          <a:lstStyle/>
          <a:p>
            <a:pPr algn="r"/>
            <a:r>
              <a:rPr lang="en-US">
                <a:solidFill>
                  <a:srgbClr val="FFFFFF"/>
                </a:solidFill>
                <a:cs typeface="Calibri Light"/>
              </a:rPr>
              <a:t>Technology(</a:t>
            </a:r>
            <a:r>
              <a:rPr lang="en-US" sz="3100">
                <a:solidFill>
                  <a:srgbClr val="FFFFFF"/>
                </a:solidFill>
                <a:cs typeface="Calibri Light"/>
              </a:rPr>
              <a:t>smart boards, laptops and phones</a:t>
            </a:r>
            <a:r>
              <a:rPr lang="en-US">
                <a:solidFill>
                  <a:srgbClr val="FFFFFF"/>
                </a:solidFill>
                <a:cs typeface="Calibri Light"/>
              </a:rPr>
              <a:t>) has </a:t>
            </a:r>
            <a:r>
              <a:rPr lang="en-US" dirty="0">
                <a:solidFill>
                  <a:srgbClr val="FFFFFF"/>
                </a:solidFill>
                <a:cs typeface="Calibri Light"/>
              </a:rPr>
              <a:t>changed education</a:t>
            </a:r>
            <a:endParaRPr lang="en-US" dirty="0">
              <a:solidFill>
                <a:srgbClr val="FFFFFF"/>
              </a:solidFill>
            </a:endParaRPr>
          </a:p>
        </p:txBody>
      </p:sp>
      <p:pic>
        <p:nvPicPr>
          <p:cNvPr id="4" name="Picture 4" descr="A picture containing toy, computer, monitor, sitting&#10;&#10;Description generated with very high confidence">
            <a:extLst>
              <a:ext uri="{FF2B5EF4-FFF2-40B4-BE49-F238E27FC236}">
                <a16:creationId xmlns:a16="http://schemas.microsoft.com/office/drawing/2014/main" id="{DF42CECB-C3B2-4F33-83BA-CBA685C11068}"/>
              </a:ext>
            </a:extLst>
          </p:cNvPr>
          <p:cNvPicPr>
            <a:picLocks noChangeAspect="1"/>
          </p:cNvPicPr>
          <p:nvPr/>
        </p:nvPicPr>
        <p:blipFill rotWithShape="1">
          <a:blip r:embed="rId2"/>
          <a:srcRect l="4770" r="9737"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E4F002A2-6832-47BB-948E-F10841EE8635}"/>
              </a:ext>
            </a:extLst>
          </p:cNvPr>
          <p:cNvSpPr>
            <a:spLocks noGrp="1"/>
          </p:cNvSpPr>
          <p:nvPr>
            <p:ph idx="1"/>
          </p:nvPr>
        </p:nvSpPr>
        <p:spPr>
          <a:xfrm>
            <a:off x="8029319" y="917725"/>
            <a:ext cx="3424739" cy="4852362"/>
          </a:xfrm>
        </p:spPr>
        <p:txBody>
          <a:bodyPr vert="horz" lIns="91440" tIns="45720" rIns="91440" bIns="45720" rtlCol="0" anchor="ctr">
            <a:normAutofit/>
          </a:bodyPr>
          <a:lstStyle/>
          <a:p>
            <a:r>
              <a:rPr lang="en-US" sz="2000">
                <a:solidFill>
                  <a:srgbClr val="FFFFFF"/>
                </a:solidFill>
                <a:ea typeface="+mn-lt"/>
                <a:cs typeface="+mn-lt"/>
              </a:rPr>
              <a:t>Technology changed the ways of education and learning methods. We were not able in the past to get data, information, and knowledge so quickly with flexibility.</a:t>
            </a:r>
          </a:p>
          <a:p>
            <a:r>
              <a:rPr lang="en-US" sz="2000">
                <a:solidFill>
                  <a:srgbClr val="FFFFFF"/>
                </a:solidFill>
                <a:ea typeface="+mn-lt"/>
                <a:cs typeface="+mn-lt"/>
              </a:rPr>
              <a:t>But today because of technology there are online schools. Anyone can do degrees online by using the internet and computers. There are various types of online courses for everyone.</a:t>
            </a:r>
          </a:p>
          <a:p>
            <a:endParaRPr lang="en-US" sz="2000">
              <a:solidFill>
                <a:srgbClr val="FFFFFF"/>
              </a:solidFill>
              <a:cs typeface="Calibri"/>
            </a:endParaRPr>
          </a:p>
          <a:p>
            <a:endParaRPr lang="en-US" sz="2000">
              <a:solidFill>
                <a:srgbClr val="FFFFFF"/>
              </a:solidFill>
              <a:cs typeface="Calibri"/>
            </a:endParaRPr>
          </a:p>
        </p:txBody>
      </p:sp>
    </p:spTree>
    <p:extLst>
      <p:ext uri="{BB962C8B-B14F-4D97-AF65-F5344CB8AC3E}">
        <p14:creationId xmlns:p14="http://schemas.microsoft.com/office/powerpoint/2010/main" val="746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4EE8DF4F-E719-4A4C-83FF-1C27FB492A58}"/>
              </a:ext>
            </a:extLst>
          </p:cNvPr>
          <p:cNvSpPr>
            <a:spLocks noGrp="1"/>
          </p:cNvSpPr>
          <p:nvPr>
            <p:ph type="title"/>
          </p:nvPr>
        </p:nvSpPr>
        <p:spPr>
          <a:xfrm>
            <a:off x="1047280" y="759805"/>
            <a:ext cx="10306520" cy="1325563"/>
          </a:xfrm>
        </p:spPr>
        <p:txBody>
          <a:bodyPr>
            <a:normAutofit/>
          </a:bodyPr>
          <a:lstStyle/>
          <a:p>
            <a:r>
              <a:rPr lang="en-US" sz="4000">
                <a:solidFill>
                  <a:srgbClr val="FFFFFF"/>
                </a:solidFill>
              </a:rPr>
              <a:t> Technology changed the ways of communication</a:t>
            </a:r>
            <a:endParaRPr lang="en-US" sz="4000">
              <a:solidFill>
                <a:srgbClr val="FFFFFF"/>
              </a:solidFill>
              <a:cs typeface="Calibri Light"/>
            </a:endParaRPr>
          </a:p>
          <a:p>
            <a:endParaRPr lang="en-US" sz="4000">
              <a:solidFill>
                <a:srgbClr val="FFFFFF"/>
              </a:solidFill>
              <a:cs typeface="Calibri Light"/>
            </a:endParaRPr>
          </a:p>
        </p:txBody>
      </p:sp>
      <p:sp>
        <p:nvSpPr>
          <p:cNvPr id="3" name="Content Placeholder 2">
            <a:extLst>
              <a:ext uri="{FF2B5EF4-FFF2-40B4-BE49-F238E27FC236}">
                <a16:creationId xmlns:a16="http://schemas.microsoft.com/office/drawing/2014/main" id="{B5DD6FB9-D3B8-4322-B447-E88DE595A1B4}"/>
              </a:ext>
            </a:extLst>
          </p:cNvPr>
          <p:cNvSpPr>
            <a:spLocks noGrp="1"/>
          </p:cNvSpPr>
          <p:nvPr>
            <p:ph idx="1"/>
          </p:nvPr>
        </p:nvSpPr>
        <p:spPr>
          <a:xfrm>
            <a:off x="1424904" y="2494450"/>
            <a:ext cx="4470488" cy="4698970"/>
          </a:xfrm>
        </p:spPr>
        <p:txBody>
          <a:bodyPr vert="horz" lIns="91440" tIns="45720" rIns="91440" bIns="45720" rtlCol="0" anchor="t">
            <a:normAutofit/>
          </a:bodyPr>
          <a:lstStyle/>
          <a:p>
            <a:r>
              <a:rPr lang="en-US" sz="2600">
                <a:ea typeface="+mn-lt"/>
                <a:cs typeface="+mn-lt"/>
              </a:rPr>
              <a:t>Today we have mobile phones, internet, computer and social media, and apps to communicate with anyone around the world. It was not possible in the past. </a:t>
            </a:r>
          </a:p>
          <a:p>
            <a:r>
              <a:rPr lang="en-US" sz="2600">
                <a:ea typeface="+mn-lt"/>
                <a:cs typeface="+mn-lt"/>
              </a:rPr>
              <a:t>The benefit of communication is that it’s the fast, easy and a quick method to communicate.</a:t>
            </a:r>
            <a:endParaRPr lang="en-US" sz="2600">
              <a:cs typeface="Calibri" panose="020F0502020204030204"/>
            </a:endParaRPr>
          </a:p>
          <a:p>
            <a:pPr marL="0" indent="0">
              <a:buNone/>
            </a:pPr>
            <a:br>
              <a:rPr lang="en-US" sz="2000" dirty="0"/>
            </a:br>
            <a:endParaRPr lang="en-US" sz="2600">
              <a:cs typeface="Calibri" panose="020F0502020204030204"/>
            </a:endParaRPr>
          </a:p>
        </p:txBody>
      </p:sp>
      <p:pic>
        <p:nvPicPr>
          <p:cNvPr id="4" name="Picture 4" descr="A close up of a logo&#10;&#10;Description generated with high confidence">
            <a:extLst>
              <a:ext uri="{FF2B5EF4-FFF2-40B4-BE49-F238E27FC236}">
                <a16:creationId xmlns:a16="http://schemas.microsoft.com/office/drawing/2014/main" id="{52200983-73D6-4D5F-B5A9-D28958B05C93}"/>
              </a:ext>
            </a:extLst>
          </p:cNvPr>
          <p:cNvPicPr>
            <a:picLocks noChangeAspect="1"/>
          </p:cNvPicPr>
          <p:nvPr/>
        </p:nvPicPr>
        <p:blipFill rotWithShape="1">
          <a:blip r:embed="rId2"/>
          <a:srcRect b="10871"/>
          <a:stretch/>
        </p:blipFill>
        <p:spPr>
          <a:xfrm>
            <a:off x="6242666" y="2492376"/>
            <a:ext cx="5118705" cy="3793409"/>
          </a:xfrm>
          <a:prstGeom prst="rect">
            <a:avLst/>
          </a:prstGeom>
        </p:spPr>
      </p:pic>
    </p:spTree>
    <p:extLst>
      <p:ext uri="{BB962C8B-B14F-4D97-AF65-F5344CB8AC3E}">
        <p14:creationId xmlns:p14="http://schemas.microsoft.com/office/powerpoint/2010/main" val="227232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2E87E1-A221-43AD-8D4D-6CC8B7FA574C}"/>
              </a:ext>
            </a:extLst>
          </p:cNvPr>
          <p:cNvSpPr>
            <a:spLocks noGrp="1"/>
          </p:cNvSpPr>
          <p:nvPr>
            <p:ph type="title"/>
          </p:nvPr>
        </p:nvSpPr>
        <p:spPr>
          <a:xfrm>
            <a:off x="589560" y="856180"/>
            <a:ext cx="4560584" cy="1128068"/>
          </a:xfrm>
        </p:spPr>
        <p:txBody>
          <a:bodyPr anchor="ctr">
            <a:normAutofit/>
          </a:bodyPr>
          <a:lstStyle/>
          <a:p>
            <a:r>
              <a:rPr lang="en-US" sz="3700">
                <a:cs typeface="Calibri Light"/>
              </a:rPr>
              <a:t>Technology causes distractions</a:t>
            </a:r>
            <a:endParaRPr lang="en-US" sz="3700"/>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CC09D32-415E-483D-B915-C2B79980876A}"/>
              </a:ext>
            </a:extLst>
          </p:cNvPr>
          <p:cNvSpPr>
            <a:spLocks noGrp="1"/>
          </p:cNvSpPr>
          <p:nvPr>
            <p:ph idx="1"/>
          </p:nvPr>
        </p:nvSpPr>
        <p:spPr>
          <a:xfrm>
            <a:off x="590719" y="2330505"/>
            <a:ext cx="4559425" cy="3979585"/>
          </a:xfrm>
        </p:spPr>
        <p:txBody>
          <a:bodyPr vert="horz" lIns="91440" tIns="45720" rIns="91440" bIns="45720" rtlCol="0" anchor="ctr">
            <a:normAutofit/>
          </a:bodyPr>
          <a:lstStyle/>
          <a:p>
            <a:r>
              <a:rPr lang="en-US" sz="2000">
                <a:cs typeface="Calibri"/>
              </a:rPr>
              <a:t>Nowadays, most of the younger generation, teenagers, are mostly addicted to some form of technology being phones, consoles or even laptops</a:t>
            </a:r>
          </a:p>
          <a:p>
            <a:r>
              <a:rPr lang="en-US" sz="2000">
                <a:cs typeface="Calibri"/>
              </a:rPr>
              <a:t>They are limiting their potential mind capacity. These distractions will not only gradually hinder their ability to broaden their minds throughout their life, but it will minimise their core skills for example: creativity, communication, collaboration, general awareness, and even the ability to think in a quicker and more efficient way.</a:t>
            </a:r>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group of people sitting on a bench&#10;&#10;Description generated with very high confidence">
            <a:extLst>
              <a:ext uri="{FF2B5EF4-FFF2-40B4-BE49-F238E27FC236}">
                <a16:creationId xmlns:a16="http://schemas.microsoft.com/office/drawing/2014/main" id="{948EBE5E-11AC-414F-96B8-162A1CEEF3F4}"/>
              </a:ext>
            </a:extLst>
          </p:cNvPr>
          <p:cNvPicPr>
            <a:picLocks noChangeAspect="1"/>
          </p:cNvPicPr>
          <p:nvPr/>
        </p:nvPicPr>
        <p:blipFill rotWithShape="1">
          <a:blip r:embed="rId2"/>
          <a:srcRect l="5409" r="28311" b="-1"/>
          <a:stretch/>
        </p:blipFill>
        <p:spPr>
          <a:xfrm>
            <a:off x="5977788" y="799352"/>
            <a:ext cx="5425410" cy="5259296"/>
          </a:xfrm>
          <a:prstGeom prst="rect">
            <a:avLst/>
          </a:prstGeom>
        </p:spPr>
      </p:pic>
    </p:spTree>
    <p:extLst>
      <p:ext uri="{BB962C8B-B14F-4D97-AF65-F5344CB8AC3E}">
        <p14:creationId xmlns:p14="http://schemas.microsoft.com/office/powerpoint/2010/main" val="2185032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6DE6AC4-1E68-4AC4-B5E2-351C45EF0E7B}"/>
              </a:ext>
            </a:extLst>
          </p:cNvPr>
          <p:cNvSpPr>
            <a:spLocks noGrp="1"/>
          </p:cNvSpPr>
          <p:nvPr>
            <p:ph type="title"/>
          </p:nvPr>
        </p:nvSpPr>
        <p:spPr>
          <a:xfrm>
            <a:off x="863029" y="1012004"/>
            <a:ext cx="3416158" cy="4795408"/>
          </a:xfrm>
        </p:spPr>
        <p:txBody>
          <a:bodyPr>
            <a:normAutofit/>
          </a:bodyPr>
          <a:lstStyle/>
          <a:p>
            <a:r>
              <a:rPr lang="en-US">
                <a:solidFill>
                  <a:srgbClr val="FFFFFF"/>
                </a:solidFill>
                <a:cs typeface="Calibri Light"/>
              </a:rPr>
              <a:t>Technology has changed our health</a:t>
            </a:r>
            <a:endParaRPr lang="en-US">
              <a:solidFill>
                <a:srgbClr val="FFFFFF"/>
              </a:solidFill>
            </a:endParaRPr>
          </a:p>
        </p:txBody>
      </p:sp>
      <p:graphicFrame>
        <p:nvGraphicFramePr>
          <p:cNvPr id="13" name="Content Placeholder 2">
            <a:extLst>
              <a:ext uri="{FF2B5EF4-FFF2-40B4-BE49-F238E27FC236}">
                <a16:creationId xmlns:a16="http://schemas.microsoft.com/office/drawing/2014/main" id="{33B8476C-681D-4068-8D1B-196E1F56C8DC}"/>
              </a:ext>
            </a:extLst>
          </p:cNvPr>
          <p:cNvGraphicFramePr>
            <a:graphicFrameLocks noGrp="1"/>
          </p:cNvGraphicFramePr>
          <p:nvPr>
            <p:ph idx="1"/>
            <p:extLst>
              <p:ext uri="{D42A27DB-BD31-4B8C-83A1-F6EECF244321}">
                <p14:modId xmlns:p14="http://schemas.microsoft.com/office/powerpoint/2010/main" val="4205558308"/>
              </p:ext>
            </p:extLst>
          </p:nvPr>
        </p:nvGraphicFramePr>
        <p:xfrm>
          <a:off x="5179923"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834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4033B7-FF49-4BF9-B69A-8D085B10484F}"/>
              </a:ext>
            </a:extLst>
          </p:cNvPr>
          <p:cNvSpPr>
            <a:spLocks noGrp="1"/>
          </p:cNvSpPr>
          <p:nvPr>
            <p:ph type="title"/>
          </p:nvPr>
        </p:nvSpPr>
        <p:spPr>
          <a:xfrm>
            <a:off x="6412121" y="321734"/>
            <a:ext cx="5136412" cy="1135737"/>
          </a:xfrm>
        </p:spPr>
        <p:txBody>
          <a:bodyPr>
            <a:normAutofit/>
          </a:bodyPr>
          <a:lstStyle/>
          <a:p>
            <a:r>
              <a:rPr lang="en-US" sz="3600">
                <a:cs typeface="Calibri Light"/>
              </a:rPr>
              <a:t>Technology is influencing youth</a:t>
            </a:r>
            <a:endParaRPr lang="en-US" sz="3600"/>
          </a:p>
        </p:txBody>
      </p:sp>
      <p:pic>
        <p:nvPicPr>
          <p:cNvPr id="4" name="Picture 4" descr="A person standing in a room&#10;&#10;Description generated with very high confidence">
            <a:extLst>
              <a:ext uri="{FF2B5EF4-FFF2-40B4-BE49-F238E27FC236}">
                <a16:creationId xmlns:a16="http://schemas.microsoft.com/office/drawing/2014/main" id="{37B22A32-375F-4141-B9E6-D7B1C9E772A7}"/>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951" r="6769"/>
          <a:stretch/>
        </p:blipFill>
        <p:spPr>
          <a:xfrm>
            <a:off x="-2" y="10"/>
            <a:ext cx="5779884" cy="6857990"/>
          </a:xfrm>
          <a:prstGeom prst="rect">
            <a:avLst/>
          </a:prstGeom>
        </p:spPr>
      </p:pic>
      <p:grpSp>
        <p:nvGrpSpPr>
          <p:cNvPr id="25" name="Group 24">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 y="713128"/>
            <a:ext cx="1068867" cy="2126625"/>
            <a:chOff x="10918968" y="713127"/>
            <a:chExt cx="1273032" cy="2532832"/>
          </a:xfrm>
        </p:grpSpPr>
        <p:sp>
          <p:nvSpPr>
            <p:cNvPr id="26" name="Rectangle 2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Content Placeholder 2">
            <a:extLst>
              <a:ext uri="{FF2B5EF4-FFF2-40B4-BE49-F238E27FC236}">
                <a16:creationId xmlns:a16="http://schemas.microsoft.com/office/drawing/2014/main" id="{E97D90D4-ABA0-4027-AF4B-6B30235AD744}"/>
              </a:ext>
            </a:extLst>
          </p:cNvPr>
          <p:cNvSpPr>
            <a:spLocks noGrp="1"/>
          </p:cNvSpPr>
          <p:nvPr>
            <p:ph idx="1"/>
          </p:nvPr>
        </p:nvSpPr>
        <p:spPr>
          <a:xfrm>
            <a:off x="6412120" y="1782981"/>
            <a:ext cx="5136412" cy="4393982"/>
          </a:xfrm>
        </p:spPr>
        <p:txBody>
          <a:bodyPr vert="horz" lIns="91440" tIns="45720" rIns="91440" bIns="45720" rtlCol="0" anchor="t">
            <a:normAutofit/>
          </a:bodyPr>
          <a:lstStyle/>
          <a:p>
            <a:r>
              <a:rPr lang="en-US" sz="1700">
                <a:ea typeface="+mn-lt"/>
                <a:cs typeface="+mn-lt"/>
              </a:rPr>
              <a:t>The youth is totally depending on the technology for everything. Even from school. A piece of small information or practical knowledge is not produced by the teachers in the class but by the use of the internet.</a:t>
            </a:r>
            <a:endParaRPr lang="en-US" sz="1700">
              <a:cs typeface="Calibri"/>
            </a:endParaRPr>
          </a:p>
          <a:p>
            <a:r>
              <a:rPr lang="en-US" sz="1700">
                <a:ea typeface="+mn-lt"/>
                <a:cs typeface="+mn-lt"/>
              </a:rPr>
              <a:t>Technology is making children older. They are learning and watching the things that were not possible to watch 25 years ago. This is how technology is affecting our youth negatively.</a:t>
            </a:r>
            <a:endParaRPr lang="en-US" sz="1700">
              <a:cs typeface="Calibri"/>
            </a:endParaRPr>
          </a:p>
          <a:p>
            <a:endParaRPr lang="en-US" sz="1700">
              <a:cs typeface="Calibri"/>
            </a:endParaRPr>
          </a:p>
          <a:p>
            <a:r>
              <a:rPr lang="en-US" sz="1700">
                <a:ea typeface="+mn-lt"/>
                <a:cs typeface="+mn-lt"/>
              </a:rPr>
              <a:t>However, there are so many positives of technologies. And it is technology that has increased career opportunities for the youth. Anyone with some sort of skill can start an online business. They can become a programmer, designer and able to provide services remotely.</a:t>
            </a:r>
            <a:endParaRPr lang="en-US" sz="1700">
              <a:cs typeface="Calibri"/>
            </a:endParaRPr>
          </a:p>
        </p:txBody>
      </p:sp>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067618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7850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D51781C-1EED-4146-BBD6-DCE220846A61}"/>
              </a:ext>
            </a:extLst>
          </p:cNvPr>
          <p:cNvSpPr txBox="1"/>
          <p:nvPr/>
        </p:nvSpPr>
        <p:spPr>
          <a:xfrm>
            <a:off x="3325364" y="6657945"/>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421586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A67B5B4-3A24-436E-B663-1B2EBFF8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
            <a:extLst>
              <a:ext uri="{FF2B5EF4-FFF2-40B4-BE49-F238E27FC236}">
                <a16:creationId xmlns:a16="http://schemas.microsoft.com/office/drawing/2014/main" id="{987FDF89-C993-41F4-A1B8-DBAFF1600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1D7179B-FF7C-482F-B3D9-2BE9ED1139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10300" cy="6858000"/>
          </a:xfrm>
          <a:custGeom>
            <a:avLst/>
            <a:gdLst>
              <a:gd name="connsiteX0" fmla="*/ 0 w 6210300"/>
              <a:gd name="connsiteY0" fmla="*/ 0 h 6858000"/>
              <a:gd name="connsiteX1" fmla="*/ 2628900 w 6210300"/>
              <a:gd name="connsiteY1" fmla="*/ 0 h 6858000"/>
              <a:gd name="connsiteX2" fmla="*/ 3034146 w 6210300"/>
              <a:gd name="connsiteY2" fmla="*/ 0 h 6858000"/>
              <a:gd name="connsiteX3" fmla="*/ 6210300 w 6210300"/>
              <a:gd name="connsiteY3" fmla="*/ 6858000 h 6858000"/>
              <a:gd name="connsiteX4" fmla="*/ 2628900 w 6210300"/>
              <a:gd name="connsiteY4" fmla="*/ 6858000 h 6858000"/>
              <a:gd name="connsiteX5" fmla="*/ 0 w 62103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0300" h="6858000">
                <a:moveTo>
                  <a:pt x="0" y="0"/>
                </a:moveTo>
                <a:lnTo>
                  <a:pt x="2628900" y="0"/>
                </a:lnTo>
                <a:lnTo>
                  <a:pt x="3034146" y="0"/>
                </a:lnTo>
                <a:lnTo>
                  <a:pt x="6210300" y="6858000"/>
                </a:lnTo>
                <a:lnTo>
                  <a:pt x="2628900" y="6858000"/>
                </a:lnTo>
                <a:lnTo>
                  <a:pt x="0" y="6858000"/>
                </a:lnTo>
                <a:close/>
              </a:path>
            </a:pathLst>
          </a:custGeom>
          <a:solidFill>
            <a:srgbClr val="000000">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85BE1E-7989-4941-A68B-D369CFD48DA6}"/>
              </a:ext>
            </a:extLst>
          </p:cNvPr>
          <p:cNvSpPr>
            <a:spLocks noGrp="1"/>
          </p:cNvSpPr>
          <p:nvPr>
            <p:ph type="title"/>
          </p:nvPr>
        </p:nvSpPr>
        <p:spPr>
          <a:xfrm>
            <a:off x="789870" y="-1273894"/>
            <a:ext cx="3973667" cy="5811837"/>
          </a:xfrm>
        </p:spPr>
        <p:txBody>
          <a:bodyPr>
            <a:normAutofit/>
          </a:bodyPr>
          <a:lstStyle/>
          <a:p>
            <a:r>
              <a:rPr lang="en-US">
                <a:solidFill>
                  <a:srgbClr val="FFFFFF"/>
                </a:solidFill>
                <a:cs typeface="Calibri Light"/>
              </a:rPr>
              <a:t>Technology has changed our lifestyle</a:t>
            </a:r>
            <a:endParaRPr lang="en-US">
              <a:solidFill>
                <a:srgbClr val="FFFFFF"/>
              </a:solidFill>
            </a:endParaRPr>
          </a:p>
        </p:txBody>
      </p:sp>
      <p:sp>
        <p:nvSpPr>
          <p:cNvPr id="3" name="Content Placeholder 2">
            <a:extLst>
              <a:ext uri="{FF2B5EF4-FFF2-40B4-BE49-F238E27FC236}">
                <a16:creationId xmlns:a16="http://schemas.microsoft.com/office/drawing/2014/main" id="{FEB6A037-263B-4EE7-AF8F-C86C7ECE5625}"/>
              </a:ext>
            </a:extLst>
          </p:cNvPr>
          <p:cNvSpPr>
            <a:spLocks noGrp="1"/>
          </p:cNvSpPr>
          <p:nvPr>
            <p:ph idx="1"/>
          </p:nvPr>
        </p:nvSpPr>
        <p:spPr>
          <a:xfrm>
            <a:off x="5400059" y="652672"/>
            <a:ext cx="5996871" cy="5811837"/>
          </a:xfrm>
        </p:spPr>
        <p:txBody>
          <a:bodyPr vert="horz" lIns="91440" tIns="45720" rIns="91440" bIns="45720" rtlCol="0" anchor="ctr">
            <a:noAutofit/>
          </a:bodyPr>
          <a:lstStyle/>
          <a:p>
            <a:r>
              <a:rPr lang="en-US" sz="2400">
                <a:solidFill>
                  <a:srgbClr val="FFFFFF"/>
                </a:solidFill>
                <a:cs typeface="Calibri"/>
              </a:rPr>
              <a:t>Technology has increased the speed of everything we do</a:t>
            </a:r>
            <a:endParaRPr lang="en-US" sz="2400" dirty="0">
              <a:solidFill>
                <a:srgbClr val="FFFFFF"/>
              </a:solidFill>
              <a:cs typeface="Calibri"/>
            </a:endParaRPr>
          </a:p>
          <a:p>
            <a:r>
              <a:rPr lang="en-US" sz="2400">
                <a:solidFill>
                  <a:srgbClr val="FFFFFF"/>
                </a:solidFill>
                <a:cs typeface="Calibri"/>
              </a:rPr>
              <a:t>For example, before if we wanted to speak to someone far away, it would mean we had to go by plane to talk. This would also mean we would have to pay. Nowadays, we can even talk to someone on the other side of the world by a simple touch of our finger on a phone, ipad or laptop for free. This also proves that technology changes the conveniency of our lives.</a:t>
            </a:r>
            <a:endParaRPr lang="en-US" sz="2400" dirty="0">
              <a:solidFill>
                <a:srgbClr val="FFFFFF"/>
              </a:solidFill>
              <a:cs typeface="Calibri"/>
            </a:endParaRPr>
          </a:p>
          <a:p>
            <a:r>
              <a:rPr lang="en-US" sz="2400">
                <a:solidFill>
                  <a:srgbClr val="FFFFFF"/>
                </a:solidFill>
                <a:cs typeface="Calibri"/>
              </a:rPr>
              <a:t>With advanced tech it changes our lifestyle immensely. Before, in our free time we would meet up with friends and family, have a chat, or play an activity with them. Now with new tech, there is always something that we are just waiting to do on our minds. This always keeps us occupied in resulting a very little usage of time for social interaction.</a:t>
            </a:r>
            <a:endParaRPr lang="en-US" sz="2400" dirty="0">
              <a:solidFill>
                <a:srgbClr val="FFFFFF"/>
              </a:solidFill>
              <a:cs typeface="Calibri"/>
            </a:endParaRPr>
          </a:p>
          <a:p>
            <a:endParaRPr lang="en-US" sz="2400" dirty="0">
              <a:solidFill>
                <a:srgbClr val="FFFFFF"/>
              </a:solidFill>
              <a:cs typeface="Calibri"/>
            </a:endParaRPr>
          </a:p>
        </p:txBody>
      </p:sp>
      <p:pic>
        <p:nvPicPr>
          <p:cNvPr id="9" name="Picture 10" descr="A picture containing drawing&#10;&#10;Description generated with very high confidence">
            <a:extLst>
              <a:ext uri="{FF2B5EF4-FFF2-40B4-BE49-F238E27FC236}">
                <a16:creationId xmlns:a16="http://schemas.microsoft.com/office/drawing/2014/main" id="{549D4820-2994-4666-BEB4-A7D2130682C1}"/>
              </a:ext>
            </a:extLst>
          </p:cNvPr>
          <p:cNvPicPr>
            <a:picLocks noChangeAspect="1"/>
          </p:cNvPicPr>
          <p:nvPr/>
        </p:nvPicPr>
        <p:blipFill>
          <a:blip r:embed="rId2"/>
          <a:stretch>
            <a:fillRect/>
          </a:stretch>
        </p:blipFill>
        <p:spPr>
          <a:xfrm>
            <a:off x="1187570" y="2950234"/>
            <a:ext cx="2743200" cy="3200400"/>
          </a:xfrm>
          <a:prstGeom prst="rect">
            <a:avLst/>
          </a:prstGeom>
        </p:spPr>
      </p:pic>
    </p:spTree>
    <p:extLst>
      <p:ext uri="{BB962C8B-B14F-4D97-AF65-F5344CB8AC3E}">
        <p14:creationId xmlns:p14="http://schemas.microsoft.com/office/powerpoint/2010/main" val="1411849279"/>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close up of a car&#10;&#10;Description generated with high confidence">
            <a:extLst>
              <a:ext uri="{FF2B5EF4-FFF2-40B4-BE49-F238E27FC236}">
                <a16:creationId xmlns:a16="http://schemas.microsoft.com/office/drawing/2014/main" id="{C7CE661D-4E14-4D49-8500-80F3AD8B5132}"/>
              </a:ext>
            </a:extLst>
          </p:cNvPr>
          <p:cNvPicPr>
            <a:picLocks noChangeAspect="1"/>
          </p:cNvPicPr>
          <p:nvPr/>
        </p:nvPicPr>
        <p:blipFill>
          <a:blip r:embed="rId2"/>
          <a:stretch>
            <a:fillRect/>
          </a:stretch>
        </p:blipFill>
        <p:spPr>
          <a:xfrm>
            <a:off x="-494631" y="285321"/>
            <a:ext cx="6693688" cy="3755619"/>
          </a:xfrm>
          <a:prstGeom prst="rect">
            <a:avLst/>
          </a:prstGeom>
        </p:spPr>
      </p:pic>
      <p:sp>
        <p:nvSpPr>
          <p:cNvPr id="2" name="Title 1">
            <a:extLst>
              <a:ext uri="{FF2B5EF4-FFF2-40B4-BE49-F238E27FC236}">
                <a16:creationId xmlns:a16="http://schemas.microsoft.com/office/drawing/2014/main" id="{92FA3D04-82CB-45A9-977C-10AFE869E2C9}"/>
              </a:ext>
            </a:extLst>
          </p:cNvPr>
          <p:cNvSpPr>
            <a:spLocks noGrp="1"/>
          </p:cNvSpPr>
          <p:nvPr>
            <p:ph type="title"/>
          </p:nvPr>
        </p:nvSpPr>
        <p:spPr>
          <a:xfrm>
            <a:off x="1669473" y="-341457"/>
            <a:ext cx="10515600" cy="1325563"/>
          </a:xfrm>
        </p:spPr>
        <p:txBody>
          <a:bodyPr/>
          <a:lstStyle/>
          <a:p>
            <a:r>
              <a:rPr lang="en-US">
                <a:cs typeface="Calibri Light"/>
              </a:rPr>
              <a:t>Sat Navs</a:t>
            </a:r>
            <a:endParaRPr lang="en-US"/>
          </a:p>
        </p:txBody>
      </p:sp>
      <p:pic>
        <p:nvPicPr>
          <p:cNvPr id="5" name="Picture 5" descr="A picture containing photo, sitting, black, wooden&#10;&#10;Description generated with very high confidence">
            <a:extLst>
              <a:ext uri="{FF2B5EF4-FFF2-40B4-BE49-F238E27FC236}">
                <a16:creationId xmlns:a16="http://schemas.microsoft.com/office/drawing/2014/main" id="{28132BDA-CC48-4FA5-86E5-DCD09CC730D6}"/>
              </a:ext>
            </a:extLst>
          </p:cNvPr>
          <p:cNvPicPr>
            <a:picLocks noChangeAspect="1"/>
          </p:cNvPicPr>
          <p:nvPr/>
        </p:nvPicPr>
        <p:blipFill>
          <a:blip r:embed="rId3"/>
          <a:stretch>
            <a:fillRect/>
          </a:stretch>
        </p:blipFill>
        <p:spPr>
          <a:xfrm>
            <a:off x="6027455" y="216538"/>
            <a:ext cx="6334928" cy="3620234"/>
          </a:xfrm>
          <a:prstGeom prst="rect">
            <a:avLst/>
          </a:prstGeom>
        </p:spPr>
      </p:pic>
      <p:pic>
        <p:nvPicPr>
          <p:cNvPr id="7" name="Picture 7" descr="A screenshot of a cell phone&#10;&#10;Description generated with very high confidence">
            <a:extLst>
              <a:ext uri="{FF2B5EF4-FFF2-40B4-BE49-F238E27FC236}">
                <a16:creationId xmlns:a16="http://schemas.microsoft.com/office/drawing/2014/main" id="{E31F9337-512B-43F8-A92C-777EE5710BD7}"/>
              </a:ext>
            </a:extLst>
          </p:cNvPr>
          <p:cNvPicPr>
            <a:picLocks noChangeAspect="1"/>
          </p:cNvPicPr>
          <p:nvPr/>
        </p:nvPicPr>
        <p:blipFill rotWithShape="1">
          <a:blip r:embed="rId4"/>
          <a:srcRect l="537" t="3185" r="18247" b="20701"/>
          <a:stretch/>
        </p:blipFill>
        <p:spPr>
          <a:xfrm>
            <a:off x="-211950" y="3664131"/>
            <a:ext cx="6087446" cy="3196047"/>
          </a:xfrm>
          <a:prstGeom prst="rect">
            <a:avLst/>
          </a:prstGeom>
        </p:spPr>
      </p:pic>
      <p:sp>
        <p:nvSpPr>
          <p:cNvPr id="9" name="TextBox 8">
            <a:extLst>
              <a:ext uri="{FF2B5EF4-FFF2-40B4-BE49-F238E27FC236}">
                <a16:creationId xmlns:a16="http://schemas.microsoft.com/office/drawing/2014/main" id="{13EC31A5-5328-4C8A-BCAA-7C3B73770380}"/>
              </a:ext>
            </a:extLst>
          </p:cNvPr>
          <p:cNvSpPr txBox="1"/>
          <p:nvPr/>
        </p:nvSpPr>
        <p:spPr>
          <a:xfrm>
            <a:off x="6021137" y="5045242"/>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600" b="1" dirty="0"/>
              <a:t>… </a:t>
            </a:r>
            <a:r>
              <a:rPr lang="en-US" sz="2800" b="1" dirty="0"/>
              <a:t>To </a:t>
            </a:r>
            <a:r>
              <a:rPr lang="en-US" sz="2800" b="1"/>
              <a:t>now</a:t>
            </a:r>
            <a:endParaRPr lang="en-US" sz="2800" b="1">
              <a:cs typeface="Calibri"/>
            </a:endParaRPr>
          </a:p>
        </p:txBody>
      </p:sp>
      <p:pic>
        <p:nvPicPr>
          <p:cNvPr id="10" name="Picture 10" descr="A hand holding a cellphone&#10;&#10;Description generated with very high confidence">
            <a:extLst>
              <a:ext uri="{FF2B5EF4-FFF2-40B4-BE49-F238E27FC236}">
                <a16:creationId xmlns:a16="http://schemas.microsoft.com/office/drawing/2014/main" id="{80D8FBA4-546F-4704-9606-CA86F383FE1B}"/>
              </a:ext>
            </a:extLst>
          </p:cNvPr>
          <p:cNvPicPr>
            <a:picLocks noChangeAspect="1"/>
          </p:cNvPicPr>
          <p:nvPr/>
        </p:nvPicPr>
        <p:blipFill>
          <a:blip r:embed="rId5"/>
          <a:stretch>
            <a:fillRect/>
          </a:stretch>
        </p:blipFill>
        <p:spPr>
          <a:xfrm>
            <a:off x="8309567" y="4464400"/>
            <a:ext cx="3408218" cy="1917122"/>
          </a:xfrm>
          <a:prstGeom prst="rect">
            <a:avLst/>
          </a:prstGeom>
        </p:spPr>
      </p:pic>
    </p:spTree>
    <p:extLst>
      <p:ext uri="{BB962C8B-B14F-4D97-AF65-F5344CB8AC3E}">
        <p14:creationId xmlns:p14="http://schemas.microsoft.com/office/powerpoint/2010/main" val="640671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7D15F9-FBA9-45B6-A1EE-7E26109074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49D845D-9A57-49AC-9523-BB0D6DA6FE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3" name="Freeform 44">
              <a:extLst>
                <a:ext uri="{FF2B5EF4-FFF2-40B4-BE49-F238E27FC236}">
                  <a16:creationId xmlns:a16="http://schemas.microsoft.com/office/drawing/2014/main" id="{3348EFE1-9D21-4DC0-8EC9-C887670613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5">
              <a:extLst>
                <a:ext uri="{FF2B5EF4-FFF2-40B4-BE49-F238E27FC236}">
                  <a16:creationId xmlns:a16="http://schemas.microsoft.com/office/drawing/2014/main" id="{D9CD0CF4-76F6-470E-A8EF-DD74FC196C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6">
              <a:extLst>
                <a:ext uri="{FF2B5EF4-FFF2-40B4-BE49-F238E27FC236}">
                  <a16:creationId xmlns:a16="http://schemas.microsoft.com/office/drawing/2014/main" id="{71645EB6-7E0C-491E-9A5B-C25E80A64AF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7">
              <a:extLst>
                <a:ext uri="{FF2B5EF4-FFF2-40B4-BE49-F238E27FC236}">
                  <a16:creationId xmlns:a16="http://schemas.microsoft.com/office/drawing/2014/main" id="{D20E5CAC-62A4-48E1-9F9F-1F81766831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16">
              <a:extLst>
                <a:ext uri="{FF2B5EF4-FFF2-40B4-BE49-F238E27FC236}">
                  <a16:creationId xmlns:a16="http://schemas.microsoft.com/office/drawing/2014/main" id="{053A11D2-F06B-447E-96A7-27A21A8FA64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4903C8D-9FA5-4B60-822C-2C00784D407E}"/>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Conclusion</a:t>
            </a:r>
            <a:endParaRPr lang="en-US" sz="4000">
              <a:solidFill>
                <a:srgbClr val="FFFFFF"/>
              </a:solidFill>
            </a:endParaRPr>
          </a:p>
        </p:txBody>
      </p:sp>
      <p:pic>
        <p:nvPicPr>
          <p:cNvPr id="7" name="Graphic 6" descr="Robot">
            <a:extLst>
              <a:ext uri="{FF2B5EF4-FFF2-40B4-BE49-F238E27FC236}">
                <a16:creationId xmlns:a16="http://schemas.microsoft.com/office/drawing/2014/main" id="{797D4601-B4D4-4DEE-A817-2DEF8D8DAC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24902" y="2669172"/>
            <a:ext cx="3209779" cy="3209779"/>
          </a:xfrm>
          <a:prstGeom prst="rect">
            <a:avLst/>
          </a:prstGeom>
        </p:spPr>
      </p:pic>
      <p:sp>
        <p:nvSpPr>
          <p:cNvPr id="3" name="Content Placeholder 2">
            <a:extLst>
              <a:ext uri="{FF2B5EF4-FFF2-40B4-BE49-F238E27FC236}">
                <a16:creationId xmlns:a16="http://schemas.microsoft.com/office/drawing/2014/main" id="{BA6B47A6-5ECD-423F-9F7B-38E607AB2410}"/>
              </a:ext>
            </a:extLst>
          </p:cNvPr>
          <p:cNvSpPr>
            <a:spLocks noGrp="1"/>
          </p:cNvSpPr>
          <p:nvPr>
            <p:ph idx="1"/>
          </p:nvPr>
        </p:nvSpPr>
        <p:spPr>
          <a:xfrm>
            <a:off x="5295569" y="2307544"/>
            <a:ext cx="5471529" cy="3563159"/>
          </a:xfrm>
        </p:spPr>
        <p:txBody>
          <a:bodyPr vert="horz" lIns="91440" tIns="45720" rIns="91440" bIns="45720" rtlCol="0" anchor="t">
            <a:noAutofit/>
          </a:bodyPr>
          <a:lstStyle/>
          <a:p>
            <a:r>
              <a:rPr lang="en-US" sz="2000" dirty="0">
                <a:solidFill>
                  <a:schemeClr val="bg1"/>
                </a:solidFill>
                <a:cs typeface="Calibri"/>
              </a:rPr>
              <a:t>Overall there are many advantages and disadvantages of tech changing our lives. I think that we are in a zone where we have just about edged the balance to a little too much technology.</a:t>
            </a:r>
          </a:p>
          <a:p>
            <a:r>
              <a:rPr lang="en-US" sz="2000" dirty="0">
                <a:solidFill>
                  <a:schemeClr val="bg1"/>
                </a:solidFill>
                <a:cs typeface="Calibri"/>
              </a:rPr>
              <a:t>Therefore, I feel that if we continue like this it will ruin the world. I think we need to have a balance in our lives so that the world develops in a healthy all-rounded way.</a:t>
            </a:r>
          </a:p>
          <a:p>
            <a:r>
              <a:rPr lang="en-US" sz="2000" dirty="0">
                <a:solidFill>
                  <a:schemeClr val="bg1"/>
                </a:solidFill>
                <a:cs typeface="Calibri"/>
              </a:rPr>
              <a:t>Also, a current major issue in the world is global warming and if we carry on like this with so much tech usage for example transport then global warming will increase! This would be terrible, so </a:t>
            </a:r>
            <a:r>
              <a:rPr lang="en-US" sz="2000" b="1" i="1" u="sng" dirty="0">
                <a:solidFill>
                  <a:srgbClr val="00FFD9"/>
                </a:solidFill>
                <a:cs typeface="Calibri"/>
              </a:rPr>
              <a:t>we</a:t>
            </a:r>
            <a:r>
              <a:rPr lang="en-US" sz="2000" dirty="0">
                <a:cs typeface="Calibri"/>
              </a:rPr>
              <a:t> </a:t>
            </a:r>
            <a:r>
              <a:rPr lang="en-US" sz="2000" dirty="0">
                <a:solidFill>
                  <a:schemeClr val="bg1"/>
                </a:solidFill>
                <a:cs typeface="Calibri"/>
              </a:rPr>
              <a:t>NEED TO DECREASE THE TIME SPENT ON DEVICES NOW!</a:t>
            </a:r>
          </a:p>
          <a:p>
            <a:endParaRPr lang="en-US" sz="2000" dirty="0">
              <a:cs typeface="Calibri"/>
            </a:endParaRPr>
          </a:p>
        </p:txBody>
      </p:sp>
    </p:spTree>
    <p:extLst>
      <p:ext uri="{BB962C8B-B14F-4D97-AF65-F5344CB8AC3E}">
        <p14:creationId xmlns:p14="http://schemas.microsoft.com/office/powerpoint/2010/main" val="1551693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Technology(smart boards, laptops and phones) has changed education</vt:lpstr>
      <vt:lpstr> Technology changed the ways of communication </vt:lpstr>
      <vt:lpstr>Technology causes distractions</vt:lpstr>
      <vt:lpstr>Technology has changed our health</vt:lpstr>
      <vt:lpstr>Technology is influencing youth</vt:lpstr>
      <vt:lpstr>Technology has changed our lifestyle</vt:lpstr>
      <vt:lpstr>Sat Navs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2013 - Niam Shah</cp:lastModifiedBy>
  <cp:revision>945</cp:revision>
  <dcterms:created xsi:type="dcterms:W3CDTF">2020-02-27T17:59:40Z</dcterms:created>
  <dcterms:modified xsi:type="dcterms:W3CDTF">2020-06-26T14:09:04Z</dcterms:modified>
</cp:coreProperties>
</file>